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308" r:id="rId3"/>
    <p:sldId id="309" r:id="rId4"/>
    <p:sldId id="310" r:id="rId5"/>
    <p:sldId id="312" r:id="rId6"/>
    <p:sldId id="31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A8383-29D9-7EB5-005A-F97EB0D19C87}" v="3" dt="2024-01-09T14:19:39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6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0D56-7FE2-4EDD-908C-ADCB251ED141}" type="datetimeFigureOut">
              <a:rPr lang="en-GB" smtClean="0"/>
              <a:pPr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39481-D5B6-4845-BEB3-4C19EB2AE6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82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920B3A7-5D64-4754-A0AF-CDD3997FFA46}" type="datetimeFigureOut">
              <a:rPr lang="en-GB" smtClean="0"/>
              <a:t>09/01/2024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ED315A4-97CC-4DFF-8E44-4725FE0DD2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1.wav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en-GB" b="1" u="sng" dirty="0">
                <a:solidFill>
                  <a:schemeClr val="tx1"/>
                </a:solidFill>
                <a:effectLst/>
              </a:rPr>
              <a:t>GCSE R.S.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67544" y="1052736"/>
            <a:ext cx="8280920" cy="5073744"/>
          </a:xfrm>
          <a:prstGeom prst="rect">
            <a:avLst/>
          </a:prstGeom>
        </p:spPr>
        <p:txBody>
          <a:bodyPr/>
          <a:lstStyle/>
          <a:p>
            <a:pPr>
              <a:buClrTx/>
            </a:pPr>
            <a:r>
              <a:rPr lang="en-GB" b="1" dirty="0">
                <a:solidFill>
                  <a:srgbClr val="C00000"/>
                </a:solidFill>
              </a:rPr>
              <a:t>What do we study in GCSE R.S?</a:t>
            </a:r>
          </a:p>
          <a:p>
            <a:pPr>
              <a:buClrTx/>
            </a:pPr>
            <a:r>
              <a:rPr lang="en-GB" dirty="0"/>
              <a:t>Why do we do it?</a:t>
            </a:r>
          </a:p>
          <a:p>
            <a:pPr>
              <a:buClrTx/>
            </a:pPr>
            <a:r>
              <a:rPr lang="en-GB" dirty="0"/>
              <a:t>How can it help me?</a:t>
            </a:r>
          </a:p>
          <a:p>
            <a:pPr marL="0" indent="0">
              <a:buClrTx/>
              <a:buNone/>
            </a:pPr>
            <a:endParaRPr lang="en-GB" dirty="0"/>
          </a:p>
          <a:p>
            <a:pPr>
              <a:buClrTx/>
            </a:pPr>
            <a:endParaRPr lang="en-GB" dirty="0"/>
          </a:p>
        </p:txBody>
      </p:sp>
      <p:pic>
        <p:nvPicPr>
          <p:cNvPr id="1028" name="Picture 4" descr="http://previous.presstv.ir/photo/20110404/mehjoo201104041552447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520280" cy="168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yifysubtitles.com/images/movies/movie-9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56" y="4509120"/>
            <a:ext cx="1453528" cy="21842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iphonecoolwallpapers.com/wp-content/uploads/2012/08/heaven-or-hell-iphone-wallpaper-h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5"/>
          <a:stretch/>
        </p:blipFill>
        <p:spPr bwMode="auto">
          <a:xfrm>
            <a:off x="4932040" y="4500708"/>
            <a:ext cx="2031574" cy="2192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3.amazonaws.com/rapgenius/1362248591_hangmans_noose_png_by_mysticmorning-d4ns3a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09120"/>
            <a:ext cx="1211682" cy="2144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5.rbxcdn.com/3e2d0cb83e11e6036d86bf31c382cdf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" y="4532777"/>
            <a:ext cx="2111228" cy="2111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.s-bol.com/imgbase0/imagebase/large/FC/3/8/4/9/10020040000894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51386"/>
            <a:ext cx="1522062" cy="2141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Documents and Settings\E Brodie\My Documents\unborn\16week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91880" y="2636912"/>
            <a:ext cx="2209266" cy="167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003995" cy="187220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9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68"/>
    </mc:Choice>
    <mc:Fallback xmlns="">
      <p:transition xmlns:p14="http://schemas.microsoft.com/office/powerpoint/2010/main" spd="slow" advTm="24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  <a:effectLst/>
              </a:rPr>
              <a:t>GCSE R.S. - Why do we do it?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251520" y="1772816"/>
            <a:ext cx="8280920" cy="4353664"/>
          </a:xfrm>
          <a:prstGeom prst="rect">
            <a:avLst/>
          </a:prstGeom>
        </p:spPr>
        <p:txBody>
          <a:bodyPr/>
          <a:lstStyle/>
          <a:p>
            <a:pPr lvl="1">
              <a:buClrTx/>
            </a:pPr>
            <a:r>
              <a:rPr lang="en-GB" sz="4000" b="1" dirty="0">
                <a:solidFill>
                  <a:srgbClr val="0070C0"/>
                </a:solidFill>
              </a:rPr>
              <a:t>Core R.S. is a legal requirement in every school in the UK</a:t>
            </a:r>
          </a:p>
          <a:p>
            <a:pPr lvl="1">
              <a:buClrTx/>
            </a:pPr>
            <a:r>
              <a:rPr lang="en-GB" sz="4000" b="1" dirty="0">
                <a:solidFill>
                  <a:srgbClr val="0070C0"/>
                </a:solidFill>
              </a:rPr>
              <a:t>We think – if you have to sit in an R.S. classroom, you should get a qualification in it</a:t>
            </a:r>
          </a:p>
          <a:p>
            <a:pPr>
              <a:buClrTx/>
            </a:pPr>
            <a:endParaRPr lang="en-GB" dirty="0"/>
          </a:p>
          <a:p>
            <a:pPr marL="0" indent="0">
              <a:buClrTx/>
              <a:buNone/>
            </a:pPr>
            <a:endParaRPr lang="en-GB" dirty="0"/>
          </a:p>
          <a:p>
            <a:pPr>
              <a:buClrTx/>
            </a:pPr>
            <a:endParaRPr lang="en-GB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4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0"/>
    </mc:Choice>
    <mc:Fallback xmlns="">
      <p:transition xmlns:p14="http://schemas.microsoft.com/office/powerpoint/2010/main" spd="slow" advTm="3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45624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effectLst/>
              </a:rPr>
              <a:t>GCSE R.S. – how can it help me?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052736"/>
            <a:ext cx="9036496" cy="561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4400" b="1" i="1" dirty="0"/>
              <a:t>Get the grade:</a:t>
            </a:r>
          </a:p>
          <a:p>
            <a:r>
              <a:rPr lang="en-GB" sz="2200" dirty="0"/>
              <a:t>For </a:t>
            </a:r>
            <a:r>
              <a:rPr lang="en-GB" sz="2200" i="1" dirty="0"/>
              <a:t>many</a:t>
            </a:r>
            <a:r>
              <a:rPr lang="en-GB" sz="2200" dirty="0"/>
              <a:t> students at Thirsk, their GCSE grade in RS is either their best grade or equal best</a:t>
            </a:r>
          </a:p>
          <a:p>
            <a:r>
              <a:rPr lang="en-GB" sz="2200" dirty="0"/>
              <a:t>Try hard, do well. Simple!</a:t>
            </a:r>
          </a:p>
          <a:p>
            <a:r>
              <a:rPr lang="en-GB" sz="2200" dirty="0"/>
              <a:t>Last year (2023), more students at Thirsk got a good pass (level 5 or above) in RS than in any other core subject – English, maths or science</a:t>
            </a:r>
          </a:p>
          <a:p>
            <a:pPr algn="ctr">
              <a:buNone/>
            </a:pPr>
            <a:endParaRPr lang="en-GB" b="1" dirty="0">
              <a:latin typeface="Felix Titling" pitchFamily="82" charset="0"/>
              <a:ea typeface="Adobe Myungjo Std M" pitchFamily="18" charset="-128"/>
            </a:endParaRPr>
          </a:p>
          <a:p>
            <a:pPr algn="ctr">
              <a:buNone/>
            </a:pPr>
            <a:endParaRPr lang="en-GB" b="1" dirty="0">
              <a:latin typeface="Felix Titling" pitchFamily="82" charset="0"/>
              <a:ea typeface="Adobe Myungjo Std M" pitchFamily="18" charset="-128"/>
            </a:endParaRPr>
          </a:p>
          <a:p>
            <a:endParaRPr lang="en-GB" dirty="0"/>
          </a:p>
        </p:txBody>
      </p:sp>
      <p:pic>
        <p:nvPicPr>
          <p:cNvPr id="6" name="Picture 4" descr="http://theinspirationalcoach.files.wordpress.com/2010/11/your-future-p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861048"/>
            <a:ext cx="3810000" cy="2857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0" y="3365614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b="1" dirty="0"/>
          </a:p>
          <a:p>
            <a:r>
              <a:rPr lang="en-GB" sz="2200" b="1" dirty="0"/>
              <a:t>A good grade in R.S. could help you get: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An apprenticeship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Into 6</a:t>
            </a:r>
            <a:r>
              <a:rPr lang="en-GB" sz="2200" b="1" baseline="30000" dirty="0"/>
              <a:t>th</a:t>
            </a:r>
            <a:r>
              <a:rPr lang="en-GB" sz="2200" b="1" dirty="0"/>
              <a:t> form college at Thirsk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Into a different college (Askham Bryan, Harrogate, York, Darlington, Northallerton and many more)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38"/>
    </mc:Choice>
    <mc:Fallback xmlns="">
      <p:transition xmlns:p14="http://schemas.microsoft.com/office/powerpoint/2010/main" spd="slow" advTm="7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45624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effectLst/>
              </a:rPr>
              <a:t>GCSE R.S. – how can it help me?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51520" y="1052736"/>
            <a:ext cx="8712968" cy="56166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2</a:t>
            </a:r>
            <a:r>
              <a:rPr lang="en-GB" sz="4400" b="1" i="1" dirty="0"/>
              <a:t>. Explore the ultimate questions</a:t>
            </a:r>
          </a:p>
          <a:p>
            <a:r>
              <a:rPr lang="en-GB" dirty="0"/>
              <a:t>As well as a great chance of a good grade, in RS you also explore many of the issues and challenges that life inevitably involves:</a:t>
            </a:r>
          </a:p>
          <a:p>
            <a:r>
              <a:rPr lang="en-GB" b="1" dirty="0"/>
              <a:t>Is the death penalty right?</a:t>
            </a:r>
          </a:p>
          <a:p>
            <a:r>
              <a:rPr lang="en-GB" b="1" dirty="0"/>
              <a:t>Is there any life after death?</a:t>
            </a:r>
          </a:p>
          <a:p>
            <a:r>
              <a:rPr lang="en-GB" b="1" dirty="0"/>
              <a:t>Is it ever right to go to war?</a:t>
            </a:r>
          </a:p>
          <a:p>
            <a:r>
              <a:rPr lang="en-GB" b="1" dirty="0"/>
              <a:t>Should euthanasia be legalised?</a:t>
            </a:r>
          </a:p>
          <a:p>
            <a:pPr>
              <a:buNone/>
            </a:pPr>
            <a:r>
              <a:rPr lang="en-GB" b="1" dirty="0"/>
              <a:t>96 % of year 11 said RS was “</a:t>
            </a:r>
            <a:r>
              <a:rPr lang="en-GB" b="1" i="1" u="sng" dirty="0"/>
              <a:t>worthwhile and useful for life</a:t>
            </a:r>
            <a:r>
              <a:rPr lang="en-GB" b="1" dirty="0"/>
              <a:t>”, regardless of whether they are religious or not.</a:t>
            </a:r>
          </a:p>
          <a:p>
            <a:endParaRPr lang="en-GB" dirty="0"/>
          </a:p>
        </p:txBody>
      </p:sp>
      <p:pic>
        <p:nvPicPr>
          <p:cNvPr id="46082" name="Picture 2" descr="http://www.thevarguy.com/wp-content/uploads/2009/10/ubuntu-karmic-koala-question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2780928"/>
            <a:ext cx="1482549" cy="1770586"/>
          </a:xfrm>
          <a:prstGeom prst="rect">
            <a:avLst/>
          </a:prstGeom>
          <a:noFill/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8"/>
    </mc:Choice>
    <mc:Fallback xmlns="">
      <p:transition xmlns:p14="http://schemas.microsoft.com/office/powerpoint/2010/main" spd="slow" advTm="6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962"/>
            <a:ext cx="8229600" cy="45072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effectLst/>
              </a:rPr>
              <a:t>What do we study?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692696"/>
            <a:ext cx="8640960" cy="6165304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en-GB" b="1" dirty="0"/>
              <a:t>Your AQA GCSE RS involves 8 topics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/>
              <a:t>Religion: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Christian beliefs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Christian practices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Buddhist beliefs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/>
              <a:t>Buddhist practices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/>
              <a:t>Themes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Human rights &amp; Equality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Life: abortion, euthanasia &amp; animal testing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War &amp; Justice</a:t>
            </a:r>
          </a:p>
          <a:p>
            <a:pPr marL="651510" indent="-514350">
              <a:buFont typeface="+mj-lt"/>
              <a:buAutoNum type="arabicPeriod" startAt="5"/>
            </a:pPr>
            <a:r>
              <a:rPr lang="en-GB" b="1" dirty="0"/>
              <a:t>Crime &amp; Punishment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/>
              <a:t>There is no coursework. You will sit 2 exams at the end of year 11</a:t>
            </a:r>
          </a:p>
          <a:p>
            <a:pPr marL="137160" indent="0">
              <a:buNone/>
            </a:pPr>
            <a:endParaRPr lang="en-GB" b="1" dirty="0"/>
          </a:p>
          <a:p>
            <a:pPr marL="137160" indent="0">
              <a:buNone/>
            </a:pPr>
            <a:r>
              <a:rPr lang="en-GB" b="1" dirty="0">
                <a:solidFill>
                  <a:srgbClr val="7030A0"/>
                </a:solidFill>
              </a:rPr>
              <a:t>Why this course?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</a:rPr>
              <a:t>We have to teach the Christian units – plus you will probably know quite a bit of this already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</a:rPr>
              <a:t>We asked students what they wanted to learn about for the 2</a:t>
            </a:r>
            <a:r>
              <a:rPr lang="en-GB" b="1" baseline="30000" dirty="0">
                <a:solidFill>
                  <a:srgbClr val="7030A0"/>
                </a:solidFill>
              </a:rPr>
              <a:t>nd</a:t>
            </a:r>
            <a:r>
              <a:rPr lang="en-GB" b="1" dirty="0">
                <a:solidFill>
                  <a:srgbClr val="7030A0"/>
                </a:solidFill>
              </a:rPr>
              <a:t> religion – Buddhism was the clear winner. </a:t>
            </a:r>
          </a:p>
          <a:p>
            <a:pPr marL="651510" indent="-51435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</a:rPr>
              <a:t>Past students said the 4 themes we have chosen were their favourites.</a:t>
            </a:r>
          </a:p>
          <a:p>
            <a:pPr marL="137160" indent="0">
              <a:buNone/>
            </a:pPr>
            <a:endParaRPr lang="en-GB" dirty="0"/>
          </a:p>
          <a:p>
            <a:pPr marL="137160" indent="0">
              <a:buNone/>
            </a:pPr>
            <a:endParaRPr lang="en-GB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65"/>
    </mc:Choice>
    <mc:Fallback xmlns="">
      <p:transition xmlns:p14="http://schemas.microsoft.com/office/powerpoint/2010/main" spd="slow" advTm="129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044" y="332656"/>
            <a:ext cx="7772400" cy="455364"/>
          </a:xfrm>
        </p:spPr>
        <p:txBody>
          <a:bodyPr>
            <a:normAutofit fontScale="90000"/>
          </a:bodyPr>
          <a:lstStyle/>
          <a:p>
            <a:r>
              <a:rPr lang="en-GB" dirty="0"/>
              <a:t>GCSE RELIGIOUS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784976" cy="612068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ClrTx/>
            </a:pPr>
            <a:r>
              <a:rPr lang="en-GB" b="1" dirty="0">
                <a:solidFill>
                  <a:srgbClr val="7030A0"/>
                </a:solidFill>
              </a:rPr>
              <a:t>In summary: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RS is a core subject – all students take a full GCSE in it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There is no tiered paper – all students can attain the full range of grades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There is no coursework – it is assessed by exams at the end of year 11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The current syllabus is AQA: Philosophy and Ethics – Christianity &amp; Buddhism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We have to study Christianity – this is a legal requirement.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We chose Buddhism in response to overwhelming feedback from student surveys 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rgbClr val="7030A0"/>
                </a:solidFill>
              </a:rPr>
              <a:t>The course involves the study of Christianity and Buddhism, and 4 thematic  units: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Equality &amp; Human Rights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War &amp; Justice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Crime &amp; Punishment</a:t>
            </a:r>
          </a:p>
          <a:p>
            <a:pPr marL="971550" lvl="1" indent="-514350" algn="l">
              <a:spcBef>
                <a:spcPts val="0"/>
              </a:spcBef>
              <a:buClrTx/>
              <a:buFont typeface="+mj-lt"/>
              <a:buAutoNum type="romanLcPeriod"/>
            </a:pPr>
            <a:r>
              <a:rPr lang="en-GB" b="1" dirty="0">
                <a:solidFill>
                  <a:srgbClr val="7030A0"/>
                </a:solidFill>
              </a:rPr>
              <a:t>Life (abortion, &amp; euthanasia)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Our students consistently gain excellent results. In 2019 more students gained a level 5 in RS than in any other core subject. This helped them achieve their post-16 goals</a:t>
            </a:r>
          </a:p>
          <a:p>
            <a:pPr marL="514350" indent="-514350" algn="l"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Any questions? Contact your RS teacher.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6"/>
    </mc:Choice>
    <mc:Fallback xmlns="">
      <p:transition xmlns:p14="http://schemas.microsoft.com/office/powerpoint/2010/main" spd="slow" advTm="5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508</TotalTime>
  <Words>548</Words>
  <Application>Microsoft Office PowerPoint</Application>
  <PresentationFormat>On-screen Show (4:3)</PresentationFormat>
  <Paragraphs>63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Waveform</vt:lpstr>
      <vt:lpstr>GCSE R.S.</vt:lpstr>
      <vt:lpstr>GCSE R.S. - Why do we do it?</vt:lpstr>
      <vt:lpstr>GCSE R.S. – how can it help me?</vt:lpstr>
      <vt:lpstr>GCSE R.S. – how can it help me?</vt:lpstr>
      <vt:lpstr>What do we study?</vt:lpstr>
      <vt:lpstr>GCSE RELIGIOUS STUDIES</vt:lpstr>
    </vt:vector>
  </TitlesOfParts>
  <Company>RIP-SYSCEN-001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Macmillan</dc:creator>
  <cp:lastModifiedBy>alan</cp:lastModifiedBy>
  <cp:revision>49</cp:revision>
  <dcterms:created xsi:type="dcterms:W3CDTF">2016-09-20T12:21:19Z</dcterms:created>
  <dcterms:modified xsi:type="dcterms:W3CDTF">2024-01-09T14:22:49Z</dcterms:modified>
</cp:coreProperties>
</file>